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858000"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00FE"/>
    <a:srgbClr val="D9D9D9"/>
    <a:srgbClr val="048B36"/>
    <a:srgbClr val="FFC000"/>
    <a:srgbClr val="5382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7" d="100"/>
          <a:sy n="67" d="100"/>
        </p:scale>
        <p:origin x="112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6CE57310-D4C6-493E-B7FE-B510BCE3EA00}" type="datetimeFigureOut">
              <a:rPr lang="de-DE" smtClean="0"/>
              <a:t>04.11.2021</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27587136-D873-46A9-8A3D-2FBD44F930A9}" type="slidenum">
              <a:rPr lang="de-DE" smtClean="0"/>
              <a:t>‹Nr.›</a:t>
            </a:fld>
            <a:endParaRPr lang="de-DE" dirty="0"/>
          </a:p>
        </p:txBody>
      </p:sp>
    </p:spTree>
    <p:extLst>
      <p:ext uri="{BB962C8B-B14F-4D97-AF65-F5344CB8AC3E}">
        <p14:creationId xmlns:p14="http://schemas.microsoft.com/office/powerpoint/2010/main" val="2407929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CE57310-D4C6-493E-B7FE-B510BCE3EA00}" type="datetimeFigureOut">
              <a:rPr lang="de-DE" smtClean="0"/>
              <a:t>04.11.2021</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27587136-D873-46A9-8A3D-2FBD44F930A9}" type="slidenum">
              <a:rPr lang="de-DE" smtClean="0"/>
              <a:t>‹Nr.›</a:t>
            </a:fld>
            <a:endParaRPr lang="de-DE" dirty="0"/>
          </a:p>
        </p:txBody>
      </p:sp>
    </p:spTree>
    <p:extLst>
      <p:ext uri="{BB962C8B-B14F-4D97-AF65-F5344CB8AC3E}">
        <p14:creationId xmlns:p14="http://schemas.microsoft.com/office/powerpoint/2010/main" val="2614489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CE57310-D4C6-493E-B7FE-B510BCE3EA00}" type="datetimeFigureOut">
              <a:rPr lang="de-DE" smtClean="0"/>
              <a:t>04.11.2021</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27587136-D873-46A9-8A3D-2FBD44F930A9}" type="slidenum">
              <a:rPr lang="de-DE" smtClean="0"/>
              <a:t>‹Nr.›</a:t>
            </a:fld>
            <a:endParaRPr lang="de-DE" dirty="0"/>
          </a:p>
        </p:txBody>
      </p:sp>
    </p:spTree>
    <p:extLst>
      <p:ext uri="{BB962C8B-B14F-4D97-AF65-F5344CB8AC3E}">
        <p14:creationId xmlns:p14="http://schemas.microsoft.com/office/powerpoint/2010/main" val="151328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CE57310-D4C6-493E-B7FE-B510BCE3EA00}" type="datetimeFigureOut">
              <a:rPr lang="de-DE" smtClean="0"/>
              <a:t>04.11.2021</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27587136-D873-46A9-8A3D-2FBD44F930A9}" type="slidenum">
              <a:rPr lang="de-DE" smtClean="0"/>
              <a:t>‹Nr.›</a:t>
            </a:fld>
            <a:endParaRPr lang="de-DE" dirty="0"/>
          </a:p>
        </p:txBody>
      </p:sp>
    </p:spTree>
    <p:extLst>
      <p:ext uri="{BB962C8B-B14F-4D97-AF65-F5344CB8AC3E}">
        <p14:creationId xmlns:p14="http://schemas.microsoft.com/office/powerpoint/2010/main" val="3137230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6CE57310-D4C6-493E-B7FE-B510BCE3EA00}" type="datetimeFigureOut">
              <a:rPr lang="de-DE" smtClean="0"/>
              <a:t>04.11.2021</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27587136-D873-46A9-8A3D-2FBD44F930A9}" type="slidenum">
              <a:rPr lang="de-DE" smtClean="0"/>
              <a:t>‹Nr.›</a:t>
            </a:fld>
            <a:endParaRPr lang="de-DE" dirty="0"/>
          </a:p>
        </p:txBody>
      </p:sp>
    </p:spTree>
    <p:extLst>
      <p:ext uri="{BB962C8B-B14F-4D97-AF65-F5344CB8AC3E}">
        <p14:creationId xmlns:p14="http://schemas.microsoft.com/office/powerpoint/2010/main" val="1651577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CE57310-D4C6-493E-B7FE-B510BCE3EA00}" type="datetimeFigureOut">
              <a:rPr lang="de-DE" smtClean="0"/>
              <a:t>04.11.2021</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27587136-D873-46A9-8A3D-2FBD44F930A9}" type="slidenum">
              <a:rPr lang="de-DE" smtClean="0"/>
              <a:t>‹Nr.›</a:t>
            </a:fld>
            <a:endParaRPr lang="de-DE" dirty="0"/>
          </a:p>
        </p:txBody>
      </p:sp>
    </p:spTree>
    <p:extLst>
      <p:ext uri="{BB962C8B-B14F-4D97-AF65-F5344CB8AC3E}">
        <p14:creationId xmlns:p14="http://schemas.microsoft.com/office/powerpoint/2010/main" val="17788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682329" y="2505075"/>
            <a:ext cx="4190702"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CE57310-D4C6-493E-B7FE-B510BCE3EA00}" type="datetimeFigureOut">
              <a:rPr lang="de-DE" smtClean="0"/>
              <a:t>04.11.2021</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27587136-D873-46A9-8A3D-2FBD44F930A9}" type="slidenum">
              <a:rPr lang="de-DE" smtClean="0"/>
              <a:t>‹Nr.›</a:t>
            </a:fld>
            <a:endParaRPr lang="de-DE" dirty="0"/>
          </a:p>
        </p:txBody>
      </p:sp>
    </p:spTree>
    <p:extLst>
      <p:ext uri="{BB962C8B-B14F-4D97-AF65-F5344CB8AC3E}">
        <p14:creationId xmlns:p14="http://schemas.microsoft.com/office/powerpoint/2010/main" val="249988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6CE57310-D4C6-493E-B7FE-B510BCE3EA00}" type="datetimeFigureOut">
              <a:rPr lang="de-DE" smtClean="0"/>
              <a:t>04.11.2021</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27587136-D873-46A9-8A3D-2FBD44F930A9}" type="slidenum">
              <a:rPr lang="de-DE" smtClean="0"/>
              <a:t>‹Nr.›</a:t>
            </a:fld>
            <a:endParaRPr lang="de-DE" dirty="0"/>
          </a:p>
        </p:txBody>
      </p:sp>
    </p:spTree>
    <p:extLst>
      <p:ext uri="{BB962C8B-B14F-4D97-AF65-F5344CB8AC3E}">
        <p14:creationId xmlns:p14="http://schemas.microsoft.com/office/powerpoint/2010/main" val="3898408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57310-D4C6-493E-B7FE-B510BCE3EA00}" type="datetimeFigureOut">
              <a:rPr lang="de-DE" smtClean="0"/>
              <a:t>04.11.2021</a:t>
            </a:fld>
            <a:endParaRPr lang="de-DE" dirty="0"/>
          </a:p>
        </p:txBody>
      </p:sp>
      <p:sp>
        <p:nvSpPr>
          <p:cNvPr id="3" name="Footer Placeholder 2"/>
          <p:cNvSpPr>
            <a:spLocks noGrp="1"/>
          </p:cNvSpPr>
          <p:nvPr>
            <p:ph type="ftr" sz="quarter" idx="11"/>
          </p:nvPr>
        </p:nvSpPr>
        <p:spPr/>
        <p:txBody>
          <a:bodyPr/>
          <a:lstStyle/>
          <a:p>
            <a:endParaRPr lang="de-DE" dirty="0"/>
          </a:p>
        </p:txBody>
      </p:sp>
      <p:sp>
        <p:nvSpPr>
          <p:cNvPr id="4" name="Slide Number Placeholder 3"/>
          <p:cNvSpPr>
            <a:spLocks noGrp="1"/>
          </p:cNvSpPr>
          <p:nvPr>
            <p:ph type="sldNum" sz="quarter" idx="12"/>
          </p:nvPr>
        </p:nvSpPr>
        <p:spPr/>
        <p:txBody>
          <a:bodyPr/>
          <a:lstStyle/>
          <a:p>
            <a:fld id="{27587136-D873-46A9-8A3D-2FBD44F930A9}" type="slidenum">
              <a:rPr lang="de-DE" smtClean="0"/>
              <a:t>‹Nr.›</a:t>
            </a:fld>
            <a:endParaRPr lang="de-DE" dirty="0"/>
          </a:p>
        </p:txBody>
      </p:sp>
    </p:spTree>
    <p:extLst>
      <p:ext uri="{BB962C8B-B14F-4D97-AF65-F5344CB8AC3E}">
        <p14:creationId xmlns:p14="http://schemas.microsoft.com/office/powerpoint/2010/main" val="378435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6CE57310-D4C6-493E-B7FE-B510BCE3EA00}" type="datetimeFigureOut">
              <a:rPr lang="de-DE" smtClean="0"/>
              <a:t>04.11.2021</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27587136-D873-46A9-8A3D-2FBD44F930A9}" type="slidenum">
              <a:rPr lang="de-DE" smtClean="0"/>
              <a:t>‹Nr.›</a:t>
            </a:fld>
            <a:endParaRPr lang="de-DE" dirty="0"/>
          </a:p>
        </p:txBody>
      </p:sp>
    </p:spTree>
    <p:extLst>
      <p:ext uri="{BB962C8B-B14F-4D97-AF65-F5344CB8AC3E}">
        <p14:creationId xmlns:p14="http://schemas.microsoft.com/office/powerpoint/2010/main" val="4025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6CE57310-D4C6-493E-B7FE-B510BCE3EA00}" type="datetimeFigureOut">
              <a:rPr lang="de-DE" smtClean="0"/>
              <a:t>04.11.2021</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27587136-D873-46A9-8A3D-2FBD44F930A9}" type="slidenum">
              <a:rPr lang="de-DE" smtClean="0"/>
              <a:t>‹Nr.›</a:t>
            </a:fld>
            <a:endParaRPr lang="de-DE" dirty="0"/>
          </a:p>
        </p:txBody>
      </p:sp>
    </p:spTree>
    <p:extLst>
      <p:ext uri="{BB962C8B-B14F-4D97-AF65-F5344CB8AC3E}">
        <p14:creationId xmlns:p14="http://schemas.microsoft.com/office/powerpoint/2010/main" val="2187275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57310-D4C6-493E-B7FE-B510BCE3EA00}" type="datetimeFigureOut">
              <a:rPr lang="de-DE" smtClean="0"/>
              <a:t>04.11.2021</a:t>
            </a:fld>
            <a:endParaRPr lang="de-DE"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87136-D873-46A9-8A3D-2FBD44F930A9}" type="slidenum">
              <a:rPr lang="de-DE" smtClean="0"/>
              <a:t>‹Nr.›</a:t>
            </a:fld>
            <a:endParaRPr lang="de-DE" dirty="0"/>
          </a:p>
        </p:txBody>
      </p:sp>
    </p:spTree>
    <p:extLst>
      <p:ext uri="{BB962C8B-B14F-4D97-AF65-F5344CB8AC3E}">
        <p14:creationId xmlns:p14="http://schemas.microsoft.com/office/powerpoint/2010/main" val="3166225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hteck 36"/>
          <p:cNvSpPr/>
          <p:nvPr/>
        </p:nvSpPr>
        <p:spPr>
          <a:xfrm>
            <a:off x="127159" y="3282722"/>
            <a:ext cx="4823129" cy="36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Rechteck 30"/>
          <p:cNvSpPr/>
          <p:nvPr/>
        </p:nvSpPr>
        <p:spPr>
          <a:xfrm>
            <a:off x="67430" y="1930239"/>
            <a:ext cx="4823129" cy="36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Rechteck 28"/>
          <p:cNvSpPr/>
          <p:nvPr/>
        </p:nvSpPr>
        <p:spPr>
          <a:xfrm>
            <a:off x="101601" y="1063806"/>
            <a:ext cx="4823129" cy="36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p:nvPr/>
        </p:nvSpPr>
        <p:spPr>
          <a:xfrm>
            <a:off x="4981270" y="2945250"/>
            <a:ext cx="4823129" cy="56758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5" name="Gerader Verbinder 4"/>
          <p:cNvCxnSpPr/>
          <p:nvPr/>
        </p:nvCxnSpPr>
        <p:spPr>
          <a:xfrm flipH="1">
            <a:off x="4953000" y="114300"/>
            <a:ext cx="0" cy="665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4955613" y="-343931"/>
            <a:ext cx="592535" cy="369332"/>
          </a:xfrm>
          <a:prstGeom prst="rect">
            <a:avLst/>
          </a:prstGeom>
          <a:noFill/>
        </p:spPr>
        <p:txBody>
          <a:bodyPr wrap="none" rtlCol="0">
            <a:spAutoFit/>
          </a:bodyPr>
          <a:lstStyle/>
          <a:p>
            <a:r>
              <a:rPr lang="de-DE" dirty="0"/>
              <a:t>Titel</a:t>
            </a:r>
          </a:p>
        </p:txBody>
      </p:sp>
      <p:sp>
        <p:nvSpPr>
          <p:cNvPr id="7" name="Textfeld 6"/>
          <p:cNvSpPr txBox="1"/>
          <p:nvPr/>
        </p:nvSpPr>
        <p:spPr>
          <a:xfrm>
            <a:off x="75945" y="-343931"/>
            <a:ext cx="633507" cy="369332"/>
          </a:xfrm>
          <a:prstGeom prst="rect">
            <a:avLst/>
          </a:prstGeom>
          <a:noFill/>
        </p:spPr>
        <p:txBody>
          <a:bodyPr wrap="none" rtlCol="0">
            <a:spAutoFit/>
          </a:bodyPr>
          <a:lstStyle/>
          <a:p>
            <a:r>
              <a:rPr lang="de-DE" dirty="0"/>
              <a:t>Rück</a:t>
            </a:r>
          </a:p>
        </p:txBody>
      </p:sp>
      <p:sp>
        <p:nvSpPr>
          <p:cNvPr id="9" name="Rechteck 8"/>
          <p:cNvSpPr/>
          <p:nvPr/>
        </p:nvSpPr>
        <p:spPr>
          <a:xfrm>
            <a:off x="4981270" y="114300"/>
            <a:ext cx="4823129" cy="6654800"/>
          </a:xfrm>
          <a:prstGeom prst="rect">
            <a:avLst/>
          </a:prstGeom>
          <a:noFill/>
          <a:ln w="1524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p:cNvSpPr/>
          <p:nvPr/>
        </p:nvSpPr>
        <p:spPr>
          <a:xfrm>
            <a:off x="101602" y="114300"/>
            <a:ext cx="4823129" cy="6654800"/>
          </a:xfrm>
          <a:prstGeom prst="rect">
            <a:avLst/>
          </a:prstGeom>
          <a:noFill/>
          <a:ln w="1524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Textfeld 13"/>
          <p:cNvSpPr txBox="1"/>
          <p:nvPr/>
        </p:nvSpPr>
        <p:spPr>
          <a:xfrm>
            <a:off x="5178002" y="3028989"/>
            <a:ext cx="593047" cy="400110"/>
          </a:xfrm>
          <a:prstGeom prst="rect">
            <a:avLst/>
          </a:prstGeom>
          <a:noFill/>
        </p:spPr>
        <p:txBody>
          <a:bodyPr wrap="none" rtlCol="0">
            <a:spAutoFit/>
          </a:bodyPr>
          <a:lstStyle/>
          <a:p>
            <a:r>
              <a:rPr lang="de-DE" sz="2000" dirty="0">
                <a:latin typeface="Tahoma" panose="020B0604030504040204" pitchFamily="34" charset="0"/>
                <a:ea typeface="Tahoma" panose="020B0604030504040204" pitchFamily="34" charset="0"/>
                <a:cs typeface="Tahoma" panose="020B0604030504040204" pitchFamily="34" charset="0"/>
              </a:rPr>
              <a:t>von</a:t>
            </a:r>
          </a:p>
        </p:txBody>
      </p:sp>
      <p:sp>
        <p:nvSpPr>
          <p:cNvPr id="15" name="Textfeld 14"/>
          <p:cNvSpPr txBox="1"/>
          <p:nvPr/>
        </p:nvSpPr>
        <p:spPr>
          <a:xfrm>
            <a:off x="5117571" y="3657567"/>
            <a:ext cx="4231818" cy="523220"/>
          </a:xfrm>
          <a:prstGeom prst="rect">
            <a:avLst/>
          </a:prstGeom>
          <a:noFill/>
        </p:spPr>
        <p:txBody>
          <a:bodyPr wrap="square" rtlCol="0">
            <a:spAutoFit/>
          </a:bodyPr>
          <a:lstStyle/>
          <a:p>
            <a:r>
              <a:rPr lang="de-DE" sz="1400" dirty="0">
                <a:latin typeface="Tahoma" panose="020B0604030504040204" pitchFamily="34" charset="0"/>
                <a:ea typeface="Tahoma" panose="020B0604030504040204" pitchFamily="34" charset="0"/>
                <a:cs typeface="Tahoma" panose="020B0604030504040204" pitchFamily="34" charset="0"/>
              </a:rPr>
              <a:t>Dieser Pass begleitet dich durch deine Aktivitäten in den MINT-Fächern.</a:t>
            </a:r>
          </a:p>
        </p:txBody>
      </p:sp>
      <p:sp>
        <p:nvSpPr>
          <p:cNvPr id="18" name="Abgerundetes Rechteck 17"/>
          <p:cNvSpPr/>
          <p:nvPr/>
        </p:nvSpPr>
        <p:spPr>
          <a:xfrm>
            <a:off x="6730668" y="4299142"/>
            <a:ext cx="1125845" cy="388719"/>
          </a:xfrm>
          <a:prstGeom prst="roundRect">
            <a:avLst/>
          </a:prstGeom>
          <a:solidFill>
            <a:srgbClr val="538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Tahoma" panose="020B0604030504040204" pitchFamily="34" charset="0"/>
                <a:ea typeface="Tahoma" panose="020B0604030504040204" pitchFamily="34" charset="0"/>
                <a:cs typeface="Tahoma" panose="020B0604030504040204" pitchFamily="34" charset="0"/>
              </a:rPr>
              <a:t>Biologie</a:t>
            </a:r>
          </a:p>
        </p:txBody>
      </p:sp>
      <p:sp>
        <p:nvSpPr>
          <p:cNvPr id="19" name="Abgerundetes Rechteck 18"/>
          <p:cNvSpPr/>
          <p:nvPr/>
        </p:nvSpPr>
        <p:spPr>
          <a:xfrm>
            <a:off x="8510454" y="4570175"/>
            <a:ext cx="1125845" cy="388719"/>
          </a:xfrm>
          <a:prstGeom prst="roundRect">
            <a:avLst/>
          </a:prstGeom>
          <a:solidFill>
            <a:srgbClr val="538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Tahoma" panose="020B0604030504040204" pitchFamily="34" charset="0"/>
                <a:ea typeface="Tahoma" panose="020B0604030504040204" pitchFamily="34" charset="0"/>
                <a:cs typeface="Tahoma" panose="020B0604030504040204" pitchFamily="34" charset="0"/>
              </a:rPr>
              <a:t>Chemie</a:t>
            </a:r>
          </a:p>
        </p:txBody>
      </p:sp>
      <p:sp>
        <p:nvSpPr>
          <p:cNvPr id="20" name="Abgerundetes Rechteck 19"/>
          <p:cNvSpPr/>
          <p:nvPr/>
        </p:nvSpPr>
        <p:spPr>
          <a:xfrm>
            <a:off x="5840775" y="4688410"/>
            <a:ext cx="1125845" cy="388719"/>
          </a:xfrm>
          <a:prstGeom prst="roundRect">
            <a:avLst/>
          </a:prstGeom>
          <a:solidFill>
            <a:srgbClr val="538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Tahoma" panose="020B0604030504040204" pitchFamily="34" charset="0"/>
                <a:ea typeface="Tahoma" panose="020B0604030504040204" pitchFamily="34" charset="0"/>
                <a:cs typeface="Tahoma" panose="020B0604030504040204" pitchFamily="34" charset="0"/>
              </a:rPr>
              <a:t>Physik</a:t>
            </a:r>
          </a:p>
        </p:txBody>
      </p:sp>
      <p:sp>
        <p:nvSpPr>
          <p:cNvPr id="21" name="Abgerundetes Rechteck 20"/>
          <p:cNvSpPr/>
          <p:nvPr/>
        </p:nvSpPr>
        <p:spPr>
          <a:xfrm>
            <a:off x="7815290" y="4233182"/>
            <a:ext cx="1125845" cy="38871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Tahoma" panose="020B0604030504040204" pitchFamily="34" charset="0"/>
                <a:ea typeface="Tahoma" panose="020B0604030504040204" pitchFamily="34" charset="0"/>
                <a:cs typeface="Tahoma" panose="020B0604030504040204" pitchFamily="34" charset="0"/>
              </a:rPr>
              <a:t>Technik</a:t>
            </a:r>
          </a:p>
        </p:txBody>
      </p:sp>
      <p:pic>
        <p:nvPicPr>
          <p:cNvPr id="23" name="Grafik 22"/>
          <p:cNvPicPr>
            <a:picLocks noChangeAspect="1"/>
          </p:cNvPicPr>
          <p:nvPr/>
        </p:nvPicPr>
        <p:blipFill rotWithShape="1">
          <a:blip r:embed="rId2"/>
          <a:srcRect l="13244" r="12747"/>
          <a:stretch/>
        </p:blipFill>
        <p:spPr>
          <a:xfrm>
            <a:off x="5557079" y="5728191"/>
            <a:ext cx="3352801" cy="920792"/>
          </a:xfrm>
          <a:prstGeom prst="rect">
            <a:avLst/>
          </a:prstGeom>
        </p:spPr>
      </p:pic>
      <p:sp>
        <p:nvSpPr>
          <p:cNvPr id="22" name="Textfeld 21"/>
          <p:cNvSpPr txBox="1"/>
          <p:nvPr/>
        </p:nvSpPr>
        <p:spPr>
          <a:xfrm>
            <a:off x="5117571" y="5321147"/>
            <a:ext cx="4231818" cy="523220"/>
          </a:xfrm>
          <a:prstGeom prst="rect">
            <a:avLst/>
          </a:prstGeom>
          <a:noFill/>
        </p:spPr>
        <p:txBody>
          <a:bodyPr wrap="square" rtlCol="0">
            <a:spAutoFit/>
          </a:bodyPr>
          <a:lstStyle/>
          <a:p>
            <a:r>
              <a:rPr lang="de-DE" sz="1400" dirty="0">
                <a:latin typeface="Tahoma" panose="020B0604030504040204" pitchFamily="34" charset="0"/>
                <a:ea typeface="Tahoma" panose="020B0604030504040204" pitchFamily="34" charset="0"/>
                <a:cs typeface="Tahoma" panose="020B0604030504040204" pitchFamily="34" charset="0"/>
              </a:rPr>
              <a:t>Er kann dich bis zum Erwerb des Rheinland-Pfalz-MINT-Zertifikats führen.</a:t>
            </a:r>
          </a:p>
        </p:txBody>
      </p:sp>
      <p:sp>
        <p:nvSpPr>
          <p:cNvPr id="24" name="Textfeld 23"/>
          <p:cNvSpPr txBox="1"/>
          <p:nvPr/>
        </p:nvSpPr>
        <p:spPr>
          <a:xfrm>
            <a:off x="238991" y="1102535"/>
            <a:ext cx="4574107" cy="5716950"/>
          </a:xfrm>
          <a:prstGeom prst="rect">
            <a:avLst/>
          </a:prstGeom>
          <a:noFill/>
        </p:spPr>
        <p:txBody>
          <a:bodyPr wrap="square" rtlCol="0">
            <a:spAutoFit/>
          </a:bodyPr>
          <a:lstStyle/>
          <a:p>
            <a:r>
              <a:rPr lang="de-DE" sz="1200" b="1" dirty="0">
                <a:latin typeface="Tahoma" panose="020B0604030504040204" pitchFamily="34" charset="0"/>
                <a:ea typeface="Tahoma" panose="020B0604030504040204" pitchFamily="34" charset="0"/>
                <a:cs typeface="Tahoma" panose="020B0604030504040204" pitchFamily="34" charset="0"/>
              </a:rPr>
              <a:t>Zum MINT-Pass</a:t>
            </a:r>
          </a:p>
          <a:p>
            <a:endParaRPr lang="de-DE" sz="1100" dirty="0">
              <a:latin typeface="Tahoma" panose="020B0604030504040204" pitchFamily="34" charset="0"/>
              <a:ea typeface="Tahoma" panose="020B0604030504040204" pitchFamily="34" charset="0"/>
              <a:cs typeface="Tahoma" panose="020B0604030504040204" pitchFamily="34" charset="0"/>
            </a:endParaRPr>
          </a:p>
          <a:p>
            <a:r>
              <a:rPr lang="de-DE" sz="1100" dirty="0">
                <a:latin typeface="Tahoma" panose="020B0604030504040204" pitchFamily="34" charset="0"/>
                <a:ea typeface="Tahoma" panose="020B0604030504040204" pitchFamily="34" charset="0"/>
                <a:cs typeface="Tahoma" panose="020B0604030504040204" pitchFamily="34" charset="0"/>
              </a:rPr>
              <a:t>In diesem Pass werden deine Aktivitäten im MINT-Bereich dokumentiert. Für jede Aktivität erhältst du Sterne. </a:t>
            </a:r>
          </a:p>
          <a:p>
            <a:endParaRPr lang="de-DE" sz="1100" dirty="0">
              <a:latin typeface="Tahoma" panose="020B0604030504040204" pitchFamily="34" charset="0"/>
              <a:ea typeface="Tahoma" panose="020B0604030504040204" pitchFamily="34" charset="0"/>
              <a:cs typeface="Tahoma" panose="020B0604030504040204" pitchFamily="34" charset="0"/>
            </a:endParaRPr>
          </a:p>
          <a:p>
            <a:r>
              <a:rPr lang="de-DE" sz="1200" b="1" dirty="0">
                <a:latin typeface="Tahoma" panose="020B0604030504040204" pitchFamily="34" charset="0"/>
                <a:ea typeface="Tahoma" panose="020B0604030504040204" pitchFamily="34" charset="0"/>
                <a:cs typeface="Tahoma" panose="020B0604030504040204" pitchFamily="34" charset="0"/>
              </a:rPr>
              <a:t>Zur Bewertung:</a:t>
            </a:r>
            <a:br>
              <a:rPr lang="de-DE" sz="1200" b="1" dirty="0">
                <a:latin typeface="Tahoma" panose="020B0604030504040204" pitchFamily="34" charset="0"/>
                <a:ea typeface="Tahoma" panose="020B0604030504040204" pitchFamily="34" charset="0"/>
                <a:cs typeface="Tahoma" panose="020B0604030504040204" pitchFamily="34" charset="0"/>
              </a:rPr>
            </a:br>
            <a:endParaRPr lang="de-DE" sz="1100" b="1" dirty="0">
              <a:latin typeface="Tahoma" panose="020B0604030504040204" pitchFamily="34" charset="0"/>
              <a:ea typeface="Tahoma" panose="020B0604030504040204" pitchFamily="34" charset="0"/>
              <a:cs typeface="Tahoma" panose="020B0604030504040204" pitchFamily="34" charset="0"/>
            </a:endParaRPr>
          </a:p>
          <a:p>
            <a:r>
              <a:rPr lang="de-DE" sz="1100" dirty="0">
                <a:latin typeface="Tahoma" panose="020B0604030504040204" pitchFamily="34" charset="0"/>
                <a:ea typeface="Tahoma" panose="020B0604030504040204" pitchFamily="34" charset="0"/>
                <a:cs typeface="Tahoma" panose="020B0604030504040204" pitchFamily="34" charset="0"/>
              </a:rPr>
              <a:t>Die Bewertung einzelner Leistungen erfolgt nach einem Sternesystem:</a:t>
            </a:r>
          </a:p>
          <a:p>
            <a:endParaRPr lang="de-DE" sz="11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de-DE" sz="1100" dirty="0">
                <a:latin typeface="Tahoma" panose="020B0604030504040204" pitchFamily="34" charset="0"/>
                <a:ea typeface="Tahoma" panose="020B0604030504040204" pitchFamily="34" charset="0"/>
                <a:cs typeface="Tahoma" panose="020B0604030504040204" pitchFamily="34" charset="0"/>
              </a:rPr>
              <a:t>*  Für ernsthafte Teilnahme oder gute Leistung</a:t>
            </a:r>
          </a:p>
          <a:p>
            <a:pPr marL="171450" indent="-171450">
              <a:buFont typeface="Arial" panose="020B0604020202020204" pitchFamily="34" charset="0"/>
              <a:buChar char="•"/>
            </a:pPr>
            <a:r>
              <a:rPr lang="de-DE" sz="1100" dirty="0">
                <a:latin typeface="Tahoma" panose="020B0604030504040204" pitchFamily="34" charset="0"/>
                <a:ea typeface="Tahoma" panose="020B0604030504040204" pitchFamily="34" charset="0"/>
                <a:cs typeface="Tahoma" panose="020B0604030504040204" pitchFamily="34" charset="0"/>
              </a:rPr>
              <a:t>**  Für sehr gute Leistungen</a:t>
            </a:r>
          </a:p>
          <a:p>
            <a:pPr marL="171450" indent="-171450">
              <a:buFont typeface="Arial" panose="020B0604020202020204" pitchFamily="34" charset="0"/>
              <a:buChar char="•"/>
            </a:pPr>
            <a:r>
              <a:rPr lang="de-DE" sz="1100" dirty="0">
                <a:latin typeface="Tahoma" panose="020B0604030504040204" pitchFamily="34" charset="0"/>
                <a:ea typeface="Tahoma" panose="020B0604030504040204" pitchFamily="34" charset="0"/>
                <a:cs typeface="Tahoma" panose="020B0604030504040204" pitchFamily="34" charset="0"/>
              </a:rPr>
              <a:t>*** Für herausragende Leistungen</a:t>
            </a:r>
          </a:p>
          <a:p>
            <a:endParaRPr lang="de-DE" sz="1100" dirty="0">
              <a:latin typeface="Tahoma" panose="020B0604030504040204" pitchFamily="34" charset="0"/>
              <a:ea typeface="Tahoma" panose="020B0604030504040204" pitchFamily="34" charset="0"/>
              <a:cs typeface="Tahoma" panose="020B0604030504040204" pitchFamily="34" charset="0"/>
            </a:endParaRPr>
          </a:p>
          <a:p>
            <a:r>
              <a:rPr lang="de-DE" sz="1200" b="1" dirty="0">
                <a:latin typeface="Tahoma" panose="020B0604030504040204" pitchFamily="34" charset="0"/>
                <a:ea typeface="Tahoma" panose="020B0604030504040204" pitchFamily="34" charset="0"/>
                <a:cs typeface="Tahoma" panose="020B0604030504040204" pitchFamily="34" charset="0"/>
              </a:rPr>
              <a:t>Zum MINT-Zertifikat</a:t>
            </a:r>
          </a:p>
          <a:p>
            <a:endParaRPr lang="de-DE" sz="1100" dirty="0">
              <a:latin typeface="Tahoma" panose="020B0604030504040204" pitchFamily="34" charset="0"/>
              <a:ea typeface="Tahoma" panose="020B0604030504040204" pitchFamily="34" charset="0"/>
              <a:cs typeface="Tahoma" panose="020B0604030504040204" pitchFamily="34" charset="0"/>
            </a:endParaRPr>
          </a:p>
          <a:p>
            <a:r>
              <a:rPr lang="de-DE" sz="1100" dirty="0">
                <a:latin typeface="Tahoma" panose="020B0604030504040204" pitchFamily="34" charset="0"/>
                <a:ea typeface="Tahoma" panose="020B0604030504040204" pitchFamily="34" charset="0"/>
                <a:cs typeface="Tahoma" panose="020B0604030504040204" pitchFamily="34" charset="0"/>
              </a:rPr>
              <a:t>Das MINT-Zertifikat RLP Sek I wird als Auszeichnung an Schülerinnen und Schüler verliehen, die sich über die gesamte Sekundarstufe I hinweg über den Unterricht hinaus im MINT-Bereich engagiert haben. </a:t>
            </a:r>
          </a:p>
          <a:p>
            <a:endParaRPr lang="de-DE" sz="1100" dirty="0">
              <a:latin typeface="Tahoma" panose="020B0604030504040204" pitchFamily="34" charset="0"/>
              <a:ea typeface="Tahoma" panose="020B0604030504040204" pitchFamily="34" charset="0"/>
              <a:cs typeface="Tahoma" panose="020B0604030504040204" pitchFamily="34" charset="0"/>
            </a:endParaRPr>
          </a:p>
          <a:p>
            <a:r>
              <a:rPr lang="de-DE" sz="1100" dirty="0">
                <a:latin typeface="Tahoma" panose="020B0604030504040204" pitchFamily="34" charset="0"/>
                <a:ea typeface="Tahoma" panose="020B0604030504040204" pitchFamily="34" charset="0"/>
                <a:cs typeface="Tahoma" panose="020B0604030504040204" pitchFamily="34" charset="0"/>
              </a:rPr>
              <a:t>Es wird unterstützt und getragen vom </a:t>
            </a:r>
          </a:p>
          <a:p>
            <a:pPr marL="285750" indent="-285750">
              <a:buFont typeface="Arial" panose="020B0604020202020204" pitchFamily="34" charset="0"/>
              <a:buChar char="•"/>
            </a:pPr>
            <a:r>
              <a:rPr lang="de-DE" sz="1100" dirty="0">
                <a:latin typeface="Tahoma" panose="020B0604030504040204" pitchFamily="34" charset="0"/>
                <a:ea typeface="Tahoma" panose="020B0604030504040204" pitchFamily="34" charset="0"/>
                <a:cs typeface="Tahoma" panose="020B0604030504040204" pitchFamily="34" charset="0"/>
              </a:rPr>
              <a:t>Ministerium für Bildung Rheinland-Pfalz, </a:t>
            </a:r>
          </a:p>
          <a:p>
            <a:pPr marL="285750" indent="-285750">
              <a:buFont typeface="Arial" panose="020B0604020202020204" pitchFamily="34" charset="0"/>
              <a:buChar char="•"/>
            </a:pPr>
            <a:r>
              <a:rPr lang="de-DE" sz="1100" dirty="0">
                <a:latin typeface="Tahoma" panose="020B0604030504040204" pitchFamily="34" charset="0"/>
                <a:ea typeface="Tahoma" panose="020B0604030504040204" pitchFamily="34" charset="0"/>
                <a:cs typeface="Tahoma" panose="020B0604030504040204" pitchFamily="34" charset="0"/>
              </a:rPr>
              <a:t>der Landesvereinigung Unternehmerverbände Rheinland-Pfalz (LVU),</a:t>
            </a:r>
          </a:p>
          <a:p>
            <a:pPr marL="285750" indent="-285750">
              <a:buFont typeface="Arial" panose="020B0604020202020204" pitchFamily="34" charset="0"/>
              <a:buChar char="•"/>
            </a:pPr>
            <a:r>
              <a:rPr lang="de-DE" sz="1100" dirty="0">
                <a:latin typeface="Tahoma" panose="020B0604030504040204" pitchFamily="34" charset="0"/>
                <a:ea typeface="Tahoma" panose="020B0604030504040204" pitchFamily="34" charset="0"/>
                <a:cs typeface="Tahoma" panose="020B0604030504040204" pitchFamily="34" charset="0"/>
              </a:rPr>
              <a:t>den Handwerkskammern Rheinland-Pfalz und </a:t>
            </a:r>
          </a:p>
          <a:p>
            <a:pPr marL="285750" indent="-285750">
              <a:buFont typeface="Arial" panose="020B0604020202020204" pitchFamily="34" charset="0"/>
              <a:buChar char="•"/>
            </a:pPr>
            <a:r>
              <a:rPr lang="de-DE" sz="1100" dirty="0">
                <a:latin typeface="Tahoma" panose="020B0604030504040204" pitchFamily="34" charset="0"/>
                <a:ea typeface="Tahoma" panose="020B0604030504040204" pitchFamily="34" charset="0"/>
                <a:cs typeface="Tahoma" panose="020B0604030504040204" pitchFamily="34" charset="0"/>
              </a:rPr>
              <a:t>den Industrie- und Handelskammern Rheinland-Pfalz.</a:t>
            </a:r>
            <a:endParaRPr lang="de-DE" sz="1400" dirty="0">
              <a:latin typeface="Tahoma" panose="020B0604030504040204" pitchFamily="34" charset="0"/>
              <a:ea typeface="Tahoma" panose="020B0604030504040204" pitchFamily="34" charset="0"/>
              <a:cs typeface="Tahoma" panose="020B0604030504040204" pitchFamily="34" charset="0"/>
            </a:endParaRPr>
          </a:p>
          <a:p>
            <a:endParaRPr lang="de-DE" sz="1100" dirty="0">
              <a:latin typeface="Tahoma" panose="020B0604030504040204" pitchFamily="34" charset="0"/>
              <a:ea typeface="Tahoma" panose="020B0604030504040204" pitchFamily="34" charset="0"/>
              <a:cs typeface="Tahoma" panose="020B0604030504040204" pitchFamily="34" charset="0"/>
            </a:endParaRPr>
          </a:p>
          <a:p>
            <a:r>
              <a:rPr lang="de-DE" sz="1100" dirty="0">
                <a:latin typeface="Tahoma" panose="020B0604030504040204" pitchFamily="34" charset="0"/>
                <a:ea typeface="Tahoma" panose="020B0604030504040204" pitchFamily="34" charset="0"/>
                <a:cs typeface="Tahoma" panose="020B0604030504040204" pitchFamily="34" charset="0"/>
              </a:rPr>
              <a:t>Um das Zertifikat zu erhalten, musst du Kriterien erfüllen. Du musst z.B. Sterne in zwei Aktivitätsbereichen vorweisen und mindestens einen Stern bei Wettbewerben erreicht haben. Außerdem müssen deine Sterne in mindestens zwei MINT-Fächern erreicht werden. Die weiteren Kriterien und Informationen findest du unter </a:t>
            </a:r>
          </a:p>
          <a:p>
            <a:r>
              <a:rPr lang="de-DE" sz="1100" dirty="0">
                <a:latin typeface="Tahoma" panose="020B0604030504040204" pitchFamily="34" charset="0"/>
                <a:ea typeface="Tahoma" panose="020B0604030504040204" pitchFamily="34" charset="0"/>
                <a:cs typeface="Tahoma" panose="020B0604030504040204" pitchFamily="34" charset="0"/>
              </a:rPr>
              <a:t>www. mint.bildung-rp.de/mint-zertifikat.html.</a:t>
            </a:r>
          </a:p>
          <a:p>
            <a:endParaRPr lang="de-DE" sz="1050" dirty="0">
              <a:latin typeface="Tahoma" panose="020B0604030504040204" pitchFamily="34" charset="0"/>
              <a:ea typeface="Tahoma" panose="020B0604030504040204" pitchFamily="34" charset="0"/>
              <a:cs typeface="Tahoma" panose="020B0604030504040204" pitchFamily="34" charset="0"/>
            </a:endParaRPr>
          </a:p>
        </p:txBody>
      </p:sp>
      <p:sp>
        <p:nvSpPr>
          <p:cNvPr id="27" name="Textfeld 26"/>
          <p:cNvSpPr txBox="1"/>
          <p:nvPr/>
        </p:nvSpPr>
        <p:spPr>
          <a:xfrm rot="16200000">
            <a:off x="8716061" y="1754402"/>
            <a:ext cx="1409360" cy="646331"/>
          </a:xfrm>
          <a:prstGeom prst="rect">
            <a:avLst/>
          </a:prstGeom>
          <a:noFill/>
        </p:spPr>
        <p:txBody>
          <a:bodyPr wrap="none" rtlCol="0">
            <a:spAutoFit/>
          </a:bodyPr>
          <a:lstStyle/>
          <a:p>
            <a:r>
              <a:rPr lang="de-DE" sz="3600" b="1" dirty="0">
                <a:latin typeface="Comic Sans MS" panose="030F0702030302020204" pitchFamily="66" charset="0"/>
                <a:ea typeface="Tahoma" panose="020B0604030504040204" pitchFamily="34" charset="0"/>
                <a:cs typeface="Tahoma" panose="020B0604030504040204" pitchFamily="34" charset="0"/>
              </a:rPr>
              <a:t>PASS</a:t>
            </a:r>
          </a:p>
        </p:txBody>
      </p:sp>
      <p:sp>
        <p:nvSpPr>
          <p:cNvPr id="17" name="Abgerundetes Rechteck 16"/>
          <p:cNvSpPr/>
          <p:nvPr/>
        </p:nvSpPr>
        <p:spPr>
          <a:xfrm>
            <a:off x="7231284" y="4728554"/>
            <a:ext cx="1450518" cy="388719"/>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Tahoma" panose="020B0604030504040204" pitchFamily="34" charset="0"/>
                <a:ea typeface="Tahoma" panose="020B0604030504040204" pitchFamily="34" charset="0"/>
                <a:cs typeface="Tahoma" panose="020B0604030504040204" pitchFamily="34" charset="0"/>
              </a:rPr>
              <a:t>Informatik</a:t>
            </a:r>
          </a:p>
        </p:txBody>
      </p:sp>
      <p:sp>
        <p:nvSpPr>
          <p:cNvPr id="16" name="Abgerundetes Rechteck 15"/>
          <p:cNvSpPr/>
          <p:nvPr/>
        </p:nvSpPr>
        <p:spPr>
          <a:xfrm>
            <a:off x="5146275" y="4375815"/>
            <a:ext cx="1450518" cy="388719"/>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Tahoma" panose="020B0604030504040204" pitchFamily="34" charset="0"/>
                <a:ea typeface="Tahoma" panose="020B0604030504040204" pitchFamily="34" charset="0"/>
                <a:cs typeface="Tahoma" panose="020B0604030504040204" pitchFamily="34" charset="0"/>
              </a:rPr>
              <a:t>Mathematik</a:t>
            </a:r>
          </a:p>
        </p:txBody>
      </p:sp>
      <p:pic>
        <p:nvPicPr>
          <p:cNvPr id="2" name="Grafik 1">
            <a:extLst>
              <a:ext uri="{FF2B5EF4-FFF2-40B4-BE49-F238E27FC236}">
                <a16:creationId xmlns:a16="http://schemas.microsoft.com/office/drawing/2014/main" id="{3D6E2749-6F4B-448A-8AC0-BBF753447C02}"/>
              </a:ext>
            </a:extLst>
          </p:cNvPr>
          <p:cNvPicPr>
            <a:picLocks noChangeAspect="1"/>
          </p:cNvPicPr>
          <p:nvPr/>
        </p:nvPicPr>
        <p:blipFill rotWithShape="1">
          <a:blip r:embed="rId3"/>
          <a:srcRect l="7161" t="15071" r="15770" b="37620"/>
          <a:stretch/>
        </p:blipFill>
        <p:spPr>
          <a:xfrm>
            <a:off x="5165197" y="1302843"/>
            <a:ext cx="4041734" cy="1440000"/>
          </a:xfrm>
          <a:prstGeom prst="rect">
            <a:avLst/>
          </a:prstGeom>
        </p:spPr>
      </p:pic>
      <p:pic>
        <p:nvPicPr>
          <p:cNvPr id="3" name="Grafik 2">
            <a:extLst>
              <a:ext uri="{FF2B5EF4-FFF2-40B4-BE49-F238E27FC236}">
                <a16:creationId xmlns:a16="http://schemas.microsoft.com/office/drawing/2014/main" id="{9F80F1E6-965B-425C-926A-84946F3BD3FB}"/>
              </a:ext>
            </a:extLst>
          </p:cNvPr>
          <p:cNvPicPr>
            <a:picLocks noChangeAspect="1"/>
          </p:cNvPicPr>
          <p:nvPr/>
        </p:nvPicPr>
        <p:blipFill>
          <a:blip r:embed="rId4"/>
          <a:stretch>
            <a:fillRect/>
          </a:stretch>
        </p:blipFill>
        <p:spPr>
          <a:xfrm>
            <a:off x="1391813" y="259165"/>
            <a:ext cx="2174361" cy="773981"/>
          </a:xfrm>
          <a:prstGeom prst="rect">
            <a:avLst/>
          </a:prstGeom>
        </p:spPr>
      </p:pic>
    </p:spTree>
    <p:extLst>
      <p:ext uri="{BB962C8B-B14F-4D97-AF65-F5344CB8AC3E}">
        <p14:creationId xmlns:p14="http://schemas.microsoft.com/office/powerpoint/2010/main" val="441704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r Verbinder 4"/>
          <p:cNvCxnSpPr/>
          <p:nvPr/>
        </p:nvCxnSpPr>
        <p:spPr>
          <a:xfrm flipH="1">
            <a:off x="4953000" y="114300"/>
            <a:ext cx="0" cy="665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4981270" y="114300"/>
            <a:ext cx="4823129" cy="6654800"/>
          </a:xfrm>
          <a:prstGeom prst="rect">
            <a:avLst/>
          </a:prstGeom>
          <a:noFill/>
          <a:ln w="1524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hteck 8"/>
          <p:cNvSpPr/>
          <p:nvPr/>
        </p:nvSpPr>
        <p:spPr>
          <a:xfrm>
            <a:off x="101602" y="114300"/>
            <a:ext cx="4823129" cy="6654800"/>
          </a:xfrm>
          <a:prstGeom prst="rect">
            <a:avLst/>
          </a:prstGeom>
          <a:noFill/>
          <a:ln w="1524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4076569285"/>
              </p:ext>
            </p:extLst>
          </p:nvPr>
        </p:nvGraphicFramePr>
        <p:xfrm>
          <a:off x="317349" y="842675"/>
          <a:ext cx="4391636" cy="5689407"/>
        </p:xfrm>
        <a:graphic>
          <a:graphicData uri="http://schemas.openxmlformats.org/drawingml/2006/table">
            <a:tbl>
              <a:tblPr firstRow="1" bandRow="1">
                <a:tableStyleId>{5C22544A-7EE6-4342-B048-85BDC9FD1C3A}</a:tableStyleId>
              </a:tblPr>
              <a:tblGrid>
                <a:gridCol w="725890">
                  <a:extLst>
                    <a:ext uri="{9D8B030D-6E8A-4147-A177-3AD203B41FA5}">
                      <a16:colId xmlns:a16="http://schemas.microsoft.com/office/drawing/2014/main" val="20000"/>
                    </a:ext>
                  </a:extLst>
                </a:gridCol>
                <a:gridCol w="2794678">
                  <a:extLst>
                    <a:ext uri="{9D8B030D-6E8A-4147-A177-3AD203B41FA5}">
                      <a16:colId xmlns:a16="http://schemas.microsoft.com/office/drawing/2014/main" val="20001"/>
                    </a:ext>
                  </a:extLst>
                </a:gridCol>
                <a:gridCol w="243814">
                  <a:extLst>
                    <a:ext uri="{9D8B030D-6E8A-4147-A177-3AD203B41FA5}">
                      <a16:colId xmlns:a16="http://schemas.microsoft.com/office/drawing/2014/main" val="20002"/>
                    </a:ext>
                  </a:extLst>
                </a:gridCol>
                <a:gridCol w="627254">
                  <a:extLst>
                    <a:ext uri="{9D8B030D-6E8A-4147-A177-3AD203B41FA5}">
                      <a16:colId xmlns:a16="http://schemas.microsoft.com/office/drawing/2014/main" val="20003"/>
                    </a:ext>
                  </a:extLst>
                </a:gridCol>
              </a:tblGrid>
              <a:tr h="315885">
                <a:tc gridSpan="4">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Aktivitätsbereich 1: </a:t>
                      </a:r>
                      <a:r>
                        <a:rPr lang="de-DE" sz="1400" b="1" dirty="0">
                          <a:solidFill>
                            <a:schemeClr val="bg1"/>
                          </a:solidFill>
                          <a:latin typeface="Tahoma" panose="020B0604030504040204" pitchFamily="34" charset="0"/>
                          <a:ea typeface="Tahoma" panose="020B0604030504040204" pitchFamily="34" charset="0"/>
                          <a:cs typeface="Tahoma" panose="020B0604030504040204" pitchFamily="34" charset="0"/>
                        </a:rPr>
                        <a:t>MINT-Wettbewerbe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de-DE"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solidFill>
                      <a:srgbClr val="048B36"/>
                    </a:solidFill>
                  </a:tcPr>
                </a:tc>
                <a:tc hMerge="1">
                  <a:txBody>
                    <a:bodyPr/>
                    <a:lstStyle/>
                    <a:p>
                      <a:endParaRPr lang="de-DE"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solidFill>
                      <a:srgbClr val="048B36"/>
                    </a:solidFill>
                  </a:tcPr>
                </a:tc>
                <a:tc hMerge="1">
                  <a:txBody>
                    <a:bodyPr/>
                    <a:lstStyle/>
                    <a:p>
                      <a:endParaRPr lang="de-DE"/>
                    </a:p>
                  </a:txBody>
                  <a:tcPr/>
                </a:tc>
                <a:extLst>
                  <a:ext uri="{0D108BD9-81ED-4DB2-BD59-A6C34878D82A}">
                    <a16:rowId xmlns:a16="http://schemas.microsoft.com/office/drawing/2014/main" val="10000"/>
                  </a:ext>
                </a:extLst>
              </a:tr>
              <a:tr h="315885">
                <a:tc>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Datum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Wettbewerb/Titel/Betreuer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gridSpan="2">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Wertung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de-DE"/>
                    </a:p>
                  </a:txBody>
                  <a:tcPr/>
                </a:tc>
                <a:extLst>
                  <a:ext uri="{0D108BD9-81ED-4DB2-BD59-A6C34878D82A}">
                    <a16:rowId xmlns:a16="http://schemas.microsoft.com/office/drawing/2014/main" val="10001"/>
                  </a:ext>
                </a:extLst>
              </a:tr>
              <a:tr h="189531">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86546">
                <a:tc vMerge="1">
                  <a:txBody>
                    <a:bodyPr/>
                    <a:lstStyle/>
                    <a:p>
                      <a:endParaRPr lang="de-DE"/>
                    </a:p>
                  </a:txBody>
                  <a:tcPr/>
                </a:tc>
                <a:tc vMerge="1">
                  <a:txBody>
                    <a:bodyPr/>
                    <a:lstStyle/>
                    <a:p>
                      <a:endParaRPr lang="de-DE"/>
                    </a:p>
                  </a:txBody>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89531">
                <a:tc vMerge="1">
                  <a:txBody>
                    <a:bodyPr/>
                    <a:lstStyle/>
                    <a:p>
                      <a:endParaRPr lang="de-DE"/>
                    </a:p>
                  </a:txBody>
                  <a:tcPr/>
                </a:tc>
                <a:tc vMerge="1">
                  <a:txBody>
                    <a:bodyPr/>
                    <a:lstStyle/>
                    <a:p>
                      <a:endParaRPr lang="de-DE"/>
                    </a:p>
                  </a:txBody>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86546">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5"/>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189531">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186546">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189531">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11"/>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186546">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5"/>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r h="189531">
                <a:tc rowSpan="3">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17"/>
                  </a:ext>
                </a:extLst>
              </a:tr>
              <a:tr h="189531">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8"/>
                  </a:ext>
                </a:extLst>
              </a:tr>
              <a:tr h="189531">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9"/>
                  </a:ext>
                </a:extLst>
              </a:tr>
              <a:tr h="186546">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20"/>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21"/>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22"/>
                  </a:ext>
                </a:extLst>
              </a:tr>
              <a:tr h="186546">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636880367"/>
                  </a:ext>
                </a:extLst>
              </a:tr>
              <a:tr h="186546">
                <a:tc vMerge="1">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88400681"/>
                  </a:ext>
                </a:extLst>
              </a:tr>
              <a:tr h="186546">
                <a:tc vMerge="1">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3711082"/>
                  </a:ext>
                </a:extLst>
              </a:tr>
              <a:tr h="186546">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2769435"/>
                  </a:ext>
                </a:extLst>
              </a:tr>
              <a:tr h="186546">
                <a:tc vMerge="1">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22070651"/>
                  </a:ext>
                </a:extLst>
              </a:tr>
              <a:tr h="186546">
                <a:tc vMerge="1">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5040316"/>
                  </a:ext>
                </a:extLst>
              </a:tr>
            </a:tbl>
          </a:graphicData>
        </a:graphic>
      </p:graphicFrame>
      <p:sp>
        <p:nvSpPr>
          <p:cNvPr id="15" name="Textfeld 14"/>
          <p:cNvSpPr txBox="1"/>
          <p:nvPr/>
        </p:nvSpPr>
        <p:spPr>
          <a:xfrm>
            <a:off x="319044" y="361950"/>
            <a:ext cx="2633706" cy="382764"/>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Meine MINT-Aktivitäten:</a:t>
            </a:r>
            <a:endParaRPr lang="de-DE" sz="20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3" name="Tabelle 12"/>
          <p:cNvGraphicFramePr>
            <a:graphicFrameLocks noGrp="1"/>
          </p:cNvGraphicFramePr>
          <p:nvPr>
            <p:extLst>
              <p:ext uri="{D42A27DB-BD31-4B8C-83A1-F6EECF244321}">
                <p14:modId xmlns:p14="http://schemas.microsoft.com/office/powerpoint/2010/main" val="3827886556"/>
              </p:ext>
            </p:extLst>
          </p:nvPr>
        </p:nvGraphicFramePr>
        <p:xfrm>
          <a:off x="5197018" y="1798574"/>
          <a:ext cx="4391636" cy="2879277"/>
        </p:xfrm>
        <a:graphic>
          <a:graphicData uri="http://schemas.openxmlformats.org/drawingml/2006/table">
            <a:tbl>
              <a:tblPr firstRow="1" bandRow="1">
                <a:tableStyleId>{5C22544A-7EE6-4342-B048-85BDC9FD1C3A}</a:tableStyleId>
              </a:tblPr>
              <a:tblGrid>
                <a:gridCol w="725890">
                  <a:extLst>
                    <a:ext uri="{9D8B030D-6E8A-4147-A177-3AD203B41FA5}">
                      <a16:colId xmlns:a16="http://schemas.microsoft.com/office/drawing/2014/main" val="20000"/>
                    </a:ext>
                  </a:extLst>
                </a:gridCol>
                <a:gridCol w="2794678">
                  <a:extLst>
                    <a:ext uri="{9D8B030D-6E8A-4147-A177-3AD203B41FA5}">
                      <a16:colId xmlns:a16="http://schemas.microsoft.com/office/drawing/2014/main" val="20001"/>
                    </a:ext>
                  </a:extLst>
                </a:gridCol>
                <a:gridCol w="243814">
                  <a:extLst>
                    <a:ext uri="{9D8B030D-6E8A-4147-A177-3AD203B41FA5}">
                      <a16:colId xmlns:a16="http://schemas.microsoft.com/office/drawing/2014/main" val="20002"/>
                    </a:ext>
                  </a:extLst>
                </a:gridCol>
                <a:gridCol w="627254">
                  <a:extLst>
                    <a:ext uri="{9D8B030D-6E8A-4147-A177-3AD203B41FA5}">
                      <a16:colId xmlns:a16="http://schemas.microsoft.com/office/drawing/2014/main" val="20003"/>
                    </a:ext>
                  </a:extLst>
                </a:gridCol>
              </a:tblGrid>
              <a:tr h="315885">
                <a:tc gridSpan="4">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Aktivitätsbereich 3: : </a:t>
                      </a:r>
                      <a:r>
                        <a:rPr lang="de-DE" sz="1400" b="1" dirty="0">
                          <a:solidFill>
                            <a:schemeClr val="bg1"/>
                          </a:solidFill>
                          <a:latin typeface="Tahoma" panose="020B0604030504040204" pitchFamily="34" charset="0"/>
                          <a:ea typeface="Tahoma" panose="020B0604030504040204" pitchFamily="34" charset="0"/>
                          <a:cs typeface="Tahoma" panose="020B0604030504040204" pitchFamily="34" charset="0"/>
                        </a:rPr>
                        <a:t>MINT-AG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de-DE"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solidFill>
                      <a:srgbClr val="048B36"/>
                    </a:solidFill>
                  </a:tcPr>
                </a:tc>
                <a:tc hMerge="1">
                  <a:txBody>
                    <a:bodyPr/>
                    <a:lstStyle/>
                    <a:p>
                      <a:endParaRPr lang="de-DE"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solidFill>
                      <a:srgbClr val="048B36"/>
                    </a:solidFill>
                  </a:tcPr>
                </a:tc>
                <a:tc hMerge="1">
                  <a:txBody>
                    <a:bodyPr/>
                    <a:lstStyle/>
                    <a:p>
                      <a:endParaRPr lang="de-DE"/>
                    </a:p>
                  </a:txBody>
                  <a:tcPr/>
                </a:tc>
                <a:extLst>
                  <a:ext uri="{0D108BD9-81ED-4DB2-BD59-A6C34878D82A}">
                    <a16:rowId xmlns:a16="http://schemas.microsoft.com/office/drawing/2014/main" val="10000"/>
                  </a:ext>
                </a:extLst>
              </a:tr>
              <a:tr h="315885">
                <a:tc>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Datum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Arbeitsgemeinschaft/Betreuer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gridSpan="2">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Wertung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de-DE"/>
                    </a:p>
                  </a:txBody>
                  <a:tcPr/>
                </a:tc>
                <a:extLst>
                  <a:ext uri="{0D108BD9-81ED-4DB2-BD59-A6C34878D82A}">
                    <a16:rowId xmlns:a16="http://schemas.microsoft.com/office/drawing/2014/main" val="10001"/>
                  </a:ext>
                </a:extLst>
              </a:tr>
              <a:tr h="189531">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86546">
                <a:tc vMerge="1">
                  <a:txBody>
                    <a:bodyPr/>
                    <a:lstStyle/>
                    <a:p>
                      <a:endParaRPr lang="de-DE"/>
                    </a:p>
                  </a:txBody>
                  <a:tcPr/>
                </a:tc>
                <a:tc vMerge="1">
                  <a:txBody>
                    <a:bodyPr/>
                    <a:lstStyle/>
                    <a:p>
                      <a:endParaRPr lang="de-DE"/>
                    </a:p>
                  </a:txBody>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89531">
                <a:tc vMerge="1">
                  <a:txBody>
                    <a:bodyPr/>
                    <a:lstStyle/>
                    <a:p>
                      <a:endParaRPr lang="de-DE"/>
                    </a:p>
                  </a:txBody>
                  <a:tcPr/>
                </a:tc>
                <a:tc vMerge="1">
                  <a:txBody>
                    <a:bodyPr/>
                    <a:lstStyle/>
                    <a:p>
                      <a:endParaRPr lang="de-DE"/>
                    </a:p>
                  </a:txBody>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86546">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5"/>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189531">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186546">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186546">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11"/>
                  </a:ext>
                </a:extLst>
              </a:tr>
              <a:tr h="186546">
                <a:tc vMerge="1">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186546">
                <a:tc vMerge="1">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412385973"/>
              </p:ext>
            </p:extLst>
          </p:nvPr>
        </p:nvGraphicFramePr>
        <p:xfrm>
          <a:off x="5197018" y="517319"/>
          <a:ext cx="4391636" cy="1197378"/>
        </p:xfrm>
        <a:graphic>
          <a:graphicData uri="http://schemas.openxmlformats.org/drawingml/2006/table">
            <a:tbl>
              <a:tblPr firstRow="1" bandRow="1">
                <a:tableStyleId>{5C22544A-7EE6-4342-B048-85BDC9FD1C3A}</a:tableStyleId>
              </a:tblPr>
              <a:tblGrid>
                <a:gridCol w="725890">
                  <a:extLst>
                    <a:ext uri="{9D8B030D-6E8A-4147-A177-3AD203B41FA5}">
                      <a16:colId xmlns:a16="http://schemas.microsoft.com/office/drawing/2014/main" val="20000"/>
                    </a:ext>
                  </a:extLst>
                </a:gridCol>
                <a:gridCol w="2794678">
                  <a:extLst>
                    <a:ext uri="{9D8B030D-6E8A-4147-A177-3AD203B41FA5}">
                      <a16:colId xmlns:a16="http://schemas.microsoft.com/office/drawing/2014/main" val="20001"/>
                    </a:ext>
                  </a:extLst>
                </a:gridCol>
                <a:gridCol w="243814">
                  <a:extLst>
                    <a:ext uri="{9D8B030D-6E8A-4147-A177-3AD203B41FA5}">
                      <a16:colId xmlns:a16="http://schemas.microsoft.com/office/drawing/2014/main" val="20002"/>
                    </a:ext>
                  </a:extLst>
                </a:gridCol>
                <a:gridCol w="627254">
                  <a:extLst>
                    <a:ext uri="{9D8B030D-6E8A-4147-A177-3AD203B41FA5}">
                      <a16:colId xmlns:a16="http://schemas.microsoft.com/office/drawing/2014/main" val="20003"/>
                    </a:ext>
                  </a:extLst>
                </a:gridCol>
              </a:tblGrid>
              <a:tr h="315885">
                <a:tc gridSpan="4">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Aktivitätsbereich 2: </a:t>
                      </a:r>
                      <a:r>
                        <a:rPr lang="de-DE" sz="1400" b="1" dirty="0">
                          <a:solidFill>
                            <a:schemeClr val="bg1"/>
                          </a:solidFill>
                          <a:latin typeface="Tahoma" panose="020B0604030504040204" pitchFamily="34" charset="0"/>
                          <a:ea typeface="Tahoma" panose="020B0604030504040204" pitchFamily="34" charset="0"/>
                          <a:cs typeface="Tahoma" panose="020B0604030504040204" pitchFamily="34" charset="0"/>
                        </a:rPr>
                        <a:t>MINT-Wahl(pflicht)fächer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de-DE"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solidFill>
                      <a:srgbClr val="048B36"/>
                    </a:solidFill>
                  </a:tcPr>
                </a:tc>
                <a:tc hMerge="1">
                  <a:txBody>
                    <a:bodyPr/>
                    <a:lstStyle/>
                    <a:p>
                      <a:endParaRPr lang="de-DE"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solidFill>
                      <a:srgbClr val="048B36"/>
                    </a:solidFill>
                  </a:tcPr>
                </a:tc>
                <a:tc hMerge="1">
                  <a:txBody>
                    <a:bodyPr/>
                    <a:lstStyle/>
                    <a:p>
                      <a:endParaRPr lang="de-DE"/>
                    </a:p>
                  </a:txBody>
                  <a:tcPr/>
                </a:tc>
                <a:extLst>
                  <a:ext uri="{0D108BD9-81ED-4DB2-BD59-A6C34878D82A}">
                    <a16:rowId xmlns:a16="http://schemas.microsoft.com/office/drawing/2014/main" val="10000"/>
                  </a:ext>
                </a:extLst>
              </a:tr>
              <a:tr h="315885">
                <a:tc>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Datum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Wahl(pflicht)</a:t>
                      </a:r>
                      <a:r>
                        <a:rPr lang="de-DE" sz="1400" b="0" dirty="0" err="1">
                          <a:solidFill>
                            <a:schemeClr val="bg1"/>
                          </a:solidFill>
                          <a:latin typeface="Tahoma" panose="020B0604030504040204" pitchFamily="34" charset="0"/>
                          <a:ea typeface="Tahoma" panose="020B0604030504040204" pitchFamily="34" charset="0"/>
                          <a:cs typeface="Tahoma" panose="020B0604030504040204" pitchFamily="34" charset="0"/>
                        </a:rPr>
                        <a:t>fach</a:t>
                      </a:r>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/Betreuer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gridSpan="2">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Wertung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de-DE"/>
                    </a:p>
                  </a:txBody>
                  <a:tcPr/>
                </a:tc>
                <a:extLst>
                  <a:ext uri="{0D108BD9-81ED-4DB2-BD59-A6C34878D82A}">
                    <a16:rowId xmlns:a16="http://schemas.microsoft.com/office/drawing/2014/main" val="10001"/>
                  </a:ext>
                </a:extLst>
              </a:tr>
              <a:tr h="189531">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86546">
                <a:tc vMerge="1">
                  <a:txBody>
                    <a:bodyPr/>
                    <a:lstStyle/>
                    <a:p>
                      <a:endParaRPr lang="de-DE"/>
                    </a:p>
                  </a:txBody>
                  <a:tcPr/>
                </a:tc>
                <a:tc vMerge="1">
                  <a:txBody>
                    <a:bodyPr/>
                    <a:lstStyle/>
                    <a:p>
                      <a:endParaRPr lang="de-DE"/>
                    </a:p>
                  </a:txBody>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89531">
                <a:tc vMerge="1">
                  <a:txBody>
                    <a:bodyPr/>
                    <a:lstStyle/>
                    <a:p>
                      <a:endParaRPr lang="de-DE"/>
                    </a:p>
                  </a:txBody>
                  <a:tcPr/>
                </a:tc>
                <a:tc vMerge="1">
                  <a:txBody>
                    <a:bodyPr/>
                    <a:lstStyle/>
                    <a:p>
                      <a:endParaRPr lang="de-DE"/>
                    </a:p>
                  </a:txBody>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495824738"/>
              </p:ext>
            </p:extLst>
          </p:nvPr>
        </p:nvGraphicFramePr>
        <p:xfrm>
          <a:off x="5197018" y="4773714"/>
          <a:ext cx="4391636" cy="1760001"/>
        </p:xfrm>
        <a:graphic>
          <a:graphicData uri="http://schemas.openxmlformats.org/drawingml/2006/table">
            <a:tbl>
              <a:tblPr firstRow="1" bandRow="1">
                <a:tableStyleId>{5C22544A-7EE6-4342-B048-85BDC9FD1C3A}</a:tableStyleId>
              </a:tblPr>
              <a:tblGrid>
                <a:gridCol w="725890">
                  <a:extLst>
                    <a:ext uri="{9D8B030D-6E8A-4147-A177-3AD203B41FA5}">
                      <a16:colId xmlns:a16="http://schemas.microsoft.com/office/drawing/2014/main" val="20000"/>
                    </a:ext>
                  </a:extLst>
                </a:gridCol>
                <a:gridCol w="2794678">
                  <a:extLst>
                    <a:ext uri="{9D8B030D-6E8A-4147-A177-3AD203B41FA5}">
                      <a16:colId xmlns:a16="http://schemas.microsoft.com/office/drawing/2014/main" val="20001"/>
                    </a:ext>
                  </a:extLst>
                </a:gridCol>
                <a:gridCol w="243814">
                  <a:extLst>
                    <a:ext uri="{9D8B030D-6E8A-4147-A177-3AD203B41FA5}">
                      <a16:colId xmlns:a16="http://schemas.microsoft.com/office/drawing/2014/main" val="20002"/>
                    </a:ext>
                  </a:extLst>
                </a:gridCol>
                <a:gridCol w="627254">
                  <a:extLst>
                    <a:ext uri="{9D8B030D-6E8A-4147-A177-3AD203B41FA5}">
                      <a16:colId xmlns:a16="http://schemas.microsoft.com/office/drawing/2014/main" val="20003"/>
                    </a:ext>
                  </a:extLst>
                </a:gridCol>
              </a:tblGrid>
              <a:tr h="315885">
                <a:tc gridSpan="4">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Aktivitätsbereich 4: </a:t>
                      </a:r>
                      <a:r>
                        <a:rPr lang="de-DE" sz="1400" b="1" dirty="0">
                          <a:solidFill>
                            <a:schemeClr val="bg1"/>
                          </a:solidFill>
                          <a:latin typeface="Tahoma" panose="020B0604030504040204" pitchFamily="34" charset="0"/>
                          <a:ea typeface="Tahoma" panose="020B0604030504040204" pitchFamily="34" charset="0"/>
                          <a:cs typeface="Tahoma" panose="020B0604030504040204" pitchFamily="34" charset="0"/>
                        </a:rPr>
                        <a:t>Weitere</a:t>
                      </a:r>
                      <a:r>
                        <a:rPr lang="de-DE" sz="1400" b="1" baseline="0" dirty="0">
                          <a:solidFill>
                            <a:schemeClr val="bg1"/>
                          </a:solidFill>
                          <a:latin typeface="Tahoma" panose="020B0604030504040204" pitchFamily="34" charset="0"/>
                          <a:ea typeface="Tahoma" panose="020B0604030504040204" pitchFamily="34" charset="0"/>
                          <a:cs typeface="Tahoma" panose="020B0604030504040204" pitchFamily="34" charset="0"/>
                        </a:rPr>
                        <a:t> MINT-Aktivitäten</a:t>
                      </a:r>
                      <a:endParaRPr lang="de-DE" sz="1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de-DE"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solidFill>
                      <a:srgbClr val="048B36"/>
                    </a:solidFill>
                  </a:tcPr>
                </a:tc>
                <a:tc hMerge="1">
                  <a:txBody>
                    <a:bodyPr/>
                    <a:lstStyle/>
                    <a:p>
                      <a:endParaRPr lang="de-DE"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solidFill>
                      <a:srgbClr val="048B36"/>
                    </a:solidFill>
                  </a:tcPr>
                </a:tc>
                <a:tc hMerge="1">
                  <a:txBody>
                    <a:bodyPr/>
                    <a:lstStyle/>
                    <a:p>
                      <a:endParaRPr lang="de-DE"/>
                    </a:p>
                  </a:txBody>
                  <a:tcPr/>
                </a:tc>
                <a:extLst>
                  <a:ext uri="{0D108BD9-81ED-4DB2-BD59-A6C34878D82A}">
                    <a16:rowId xmlns:a16="http://schemas.microsoft.com/office/drawing/2014/main" val="10000"/>
                  </a:ext>
                </a:extLst>
              </a:tr>
              <a:tr h="315885">
                <a:tc>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Datum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MINT-Aktivität/Betreuer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gridSpan="2">
                  <a:txBody>
                    <a:bodyPr/>
                    <a:lstStyle/>
                    <a:p>
                      <a:r>
                        <a:rPr lang="de-DE" sz="1400" b="0" dirty="0">
                          <a:solidFill>
                            <a:schemeClr val="bg1"/>
                          </a:solidFill>
                          <a:latin typeface="Tahoma" panose="020B0604030504040204" pitchFamily="34" charset="0"/>
                          <a:ea typeface="Tahoma" panose="020B0604030504040204" pitchFamily="34" charset="0"/>
                          <a:cs typeface="Tahoma" panose="020B0604030504040204" pitchFamily="34" charset="0"/>
                        </a:rPr>
                        <a:t>Wertung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de-DE"/>
                    </a:p>
                  </a:txBody>
                  <a:tcPr/>
                </a:tc>
                <a:extLst>
                  <a:ext uri="{0D108BD9-81ED-4DB2-BD59-A6C34878D82A}">
                    <a16:rowId xmlns:a16="http://schemas.microsoft.com/office/drawing/2014/main" val="10001"/>
                  </a:ext>
                </a:extLst>
              </a:tr>
              <a:tr h="189531">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86546">
                <a:tc vMerge="1">
                  <a:txBody>
                    <a:bodyPr/>
                    <a:lstStyle/>
                    <a:p>
                      <a:endParaRPr lang="de-DE"/>
                    </a:p>
                  </a:txBody>
                  <a:tcPr/>
                </a:tc>
                <a:tc vMerge="1">
                  <a:txBody>
                    <a:bodyPr/>
                    <a:lstStyle/>
                    <a:p>
                      <a:endParaRPr lang="de-DE"/>
                    </a:p>
                  </a:txBody>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89531">
                <a:tc vMerge="1">
                  <a:txBody>
                    <a:bodyPr/>
                    <a:lstStyle/>
                    <a:p>
                      <a:endParaRPr lang="de-DE"/>
                    </a:p>
                  </a:txBody>
                  <a:tcPr/>
                </a:tc>
                <a:tc vMerge="1">
                  <a:txBody>
                    <a:bodyPr/>
                    <a:lstStyle/>
                    <a:p>
                      <a:endParaRPr lang="de-DE"/>
                    </a:p>
                  </a:txBody>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86546">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endParaRPr lang="de-DE"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5"/>
                  </a:ext>
                </a:extLst>
              </a:tr>
              <a:tr h="186546">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189531">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de-DE"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bl>
          </a:graphicData>
        </a:graphic>
      </p:graphicFrame>
      <p:sp>
        <p:nvSpPr>
          <p:cNvPr id="18" name="Textfeld 17"/>
          <p:cNvSpPr txBox="1"/>
          <p:nvPr/>
        </p:nvSpPr>
        <p:spPr>
          <a:xfrm>
            <a:off x="8579384" y="-481985"/>
            <a:ext cx="1225015" cy="369332"/>
          </a:xfrm>
          <a:prstGeom prst="rect">
            <a:avLst/>
          </a:prstGeom>
          <a:noFill/>
        </p:spPr>
        <p:txBody>
          <a:bodyPr wrap="none" rtlCol="0">
            <a:spAutoFit/>
          </a:bodyPr>
          <a:lstStyle/>
          <a:p>
            <a:r>
              <a:rPr lang="de-DE" dirty="0"/>
              <a:t>Innen Rück</a:t>
            </a:r>
          </a:p>
        </p:txBody>
      </p:sp>
      <p:sp>
        <p:nvSpPr>
          <p:cNvPr id="19" name="Textfeld 18"/>
          <p:cNvSpPr txBox="1"/>
          <p:nvPr/>
        </p:nvSpPr>
        <p:spPr>
          <a:xfrm>
            <a:off x="4332710" y="-493931"/>
            <a:ext cx="1184042" cy="369332"/>
          </a:xfrm>
          <a:prstGeom prst="rect">
            <a:avLst/>
          </a:prstGeom>
          <a:noFill/>
        </p:spPr>
        <p:txBody>
          <a:bodyPr wrap="none" rtlCol="0">
            <a:spAutoFit/>
          </a:bodyPr>
          <a:lstStyle/>
          <a:p>
            <a:r>
              <a:rPr lang="de-DE" dirty="0"/>
              <a:t>Innen Titel</a:t>
            </a:r>
          </a:p>
        </p:txBody>
      </p:sp>
      <p:pic>
        <p:nvPicPr>
          <p:cNvPr id="20" name="Grafik 19">
            <a:extLst>
              <a:ext uri="{FF2B5EF4-FFF2-40B4-BE49-F238E27FC236}">
                <a16:creationId xmlns:a16="http://schemas.microsoft.com/office/drawing/2014/main" id="{6E7ABE25-F409-4D72-AF0D-9361887B23AC}"/>
              </a:ext>
            </a:extLst>
          </p:cNvPr>
          <p:cNvPicPr>
            <a:picLocks noChangeAspect="1"/>
          </p:cNvPicPr>
          <p:nvPr/>
        </p:nvPicPr>
        <p:blipFill rotWithShape="1">
          <a:blip r:embed="rId2"/>
          <a:srcRect l="7161" t="15071" r="15770" b="37620"/>
          <a:stretch/>
        </p:blipFill>
        <p:spPr>
          <a:xfrm>
            <a:off x="3506940" y="303185"/>
            <a:ext cx="1202045" cy="428268"/>
          </a:xfrm>
          <a:prstGeom prst="rect">
            <a:avLst/>
          </a:prstGeom>
        </p:spPr>
      </p:pic>
    </p:spTree>
    <p:extLst>
      <p:ext uri="{BB962C8B-B14F-4D97-AF65-F5344CB8AC3E}">
        <p14:creationId xmlns:p14="http://schemas.microsoft.com/office/powerpoint/2010/main" val="38411035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257</Words>
  <Application>Microsoft Office PowerPoint</Application>
  <PresentationFormat>A4-Papier (210 x 297 mm)</PresentationFormat>
  <Paragraphs>54</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Comic Sans MS</vt:lpstr>
      <vt:lpstr>Tahoma</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Philip Jung</dc:creator>
  <cp:lastModifiedBy>P Jung</cp:lastModifiedBy>
  <cp:revision>33</cp:revision>
  <cp:lastPrinted>2020-03-19T10:39:41Z</cp:lastPrinted>
  <dcterms:created xsi:type="dcterms:W3CDTF">2019-11-29T09:31:38Z</dcterms:created>
  <dcterms:modified xsi:type="dcterms:W3CDTF">2021-11-04T14:59:08Z</dcterms:modified>
</cp:coreProperties>
</file>